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6" r:id="rId2"/>
    <p:sldId id="317" r:id="rId3"/>
    <p:sldId id="316" r:id="rId4"/>
    <p:sldId id="292" r:id="rId5"/>
    <p:sldId id="293" r:id="rId6"/>
    <p:sldId id="319" r:id="rId7"/>
    <p:sldId id="326" r:id="rId8"/>
    <p:sldId id="320" r:id="rId9"/>
    <p:sldId id="327" r:id="rId10"/>
    <p:sldId id="323" r:id="rId11"/>
    <p:sldId id="321" r:id="rId12"/>
    <p:sldId id="322" r:id="rId13"/>
    <p:sldId id="324" r:id="rId14"/>
    <p:sldId id="328" r:id="rId15"/>
    <p:sldId id="332" r:id="rId16"/>
    <p:sldId id="325" r:id="rId17"/>
    <p:sldId id="315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24" autoAdjust="0"/>
  </p:normalViewPr>
  <p:slideViewPr>
    <p:cSldViewPr>
      <p:cViewPr>
        <p:scale>
          <a:sx n="95" d="100"/>
          <a:sy n="95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1E456-833D-47E1-8B35-5B0B80FDEA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72046-60A3-4D87-996E-3B4DA666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8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2046-60A3-4D87-996E-3B4DA666FE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8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1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1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9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8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6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9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7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6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1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51720" y="0"/>
            <a:ext cx="4896544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  <a:effectLst/>
              </a:rPr>
              <a:t>ДА-НЕТ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539552" y="836712"/>
            <a:ext cx="7056784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 желудке среда кислая. 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Тонкий кишечник состоит из двенадцатиперстной кишки, тощей и слепой. </a:t>
            </a:r>
            <a:endParaRPr lang="ru-RU" sz="3200" dirty="0"/>
          </a:p>
          <a:p>
            <a:pPr marL="514350" indent="-514350" fontAlgn="t">
              <a:buFont typeface="+mj-lt"/>
              <a:buAutoNum type="arabicPeriod"/>
            </a:pPr>
            <a:r>
              <a:rPr lang="ru-RU" sz="3200" dirty="0" smtClean="0"/>
              <a:t>Углеводы начинают расщепляться уже в ротовой  полости.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Пепсин-фермент желудка. 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Белки, жиры и углеводы – это минеральные вещества. </a:t>
            </a:r>
            <a:endParaRPr lang="ru-RU" sz="3200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8028384" y="908720"/>
            <a:ext cx="864096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ДА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НЕТ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ДА</a:t>
            </a:r>
          </a:p>
          <a:p>
            <a:pPr marL="0" indent="0">
              <a:spcBef>
                <a:spcPts val="0"/>
              </a:spcBef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ДА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 smtClean="0"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НЕТ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923806"/>
              </p:ext>
            </p:extLst>
          </p:nvPr>
        </p:nvGraphicFramePr>
        <p:xfrm>
          <a:off x="107504" y="80627"/>
          <a:ext cx="9036496" cy="677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084818"/>
                <a:gridCol w="2130556"/>
                <a:gridCol w="3452970"/>
              </a:tblGrid>
              <a:tr h="1102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Витамин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Суточная потребность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(мг)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Источники витамина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Проявления авитаминоза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71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0,9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«Куриная </a:t>
                      </a: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слепота»- нарушение </a:t>
                      </a:r>
                      <a:r>
                        <a:rPr lang="ru-RU" sz="2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____________________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64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2,5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печень трески, рыбий жир желток яиц, молоко, в сливочное масло. !Подкожно на солнце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______ </a:t>
                      </a: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-кости теряют свою прочность и становятся мягкими, слабость мышц, деформация грудной клетки, позвоночника, костей черепа и конечностей, задержка прорезывания зубов и их разрушение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1197919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рыбий </a:t>
            </a:r>
            <a:r>
              <a:rPr lang="ru-RU" dirty="0" smtClean="0">
                <a:solidFill>
                  <a:srgbClr val="C00000"/>
                </a:solidFill>
              </a:rPr>
              <a:t>жир, печень, сливочное масло, яйцо, сметана, творог, молоко, морковь, абрикосы, томаты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078" y="1844250"/>
            <a:ext cx="285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сумеречного зрения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85293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Рахит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ewsroom.su/wp-content/uploads/2021/02/%D0%9D%D0%B0%D0%B7%D0%B2%D0%B0%D0%BD%D1%8B-%D0%BD%D0%B5%D0%BE%D0%B1%D1%8B%D1%87%D0%BD%D1%8B%D0%B5-%D1%81%D0%B8%D0%BC%D0%BF%D1%82%D0%BE%D0%BC%D1%8B-%D0%B4%D0%B5%D1%84%D0%B8%D1%86%D0%B8%D1%82%D0%B0-%D0%B2%D0%B8%D1%82%D0%B0%D0%BC%D0%B8%D0%BD%D0%B0-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r="23387"/>
          <a:stretch/>
        </p:blipFill>
        <p:spPr bwMode="auto">
          <a:xfrm>
            <a:off x="114073" y="2976459"/>
            <a:ext cx="3587262" cy="39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8087" y="5170839"/>
            <a:ext cx="43204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3961" y="4887893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endParaRPr lang="ru-RU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32656"/>
            <a:ext cx="864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Проанализировать эпизод из </a:t>
            </a:r>
            <a:r>
              <a:rPr lang="ru-RU" b="1" dirty="0"/>
              <a:t>книги Ю. Никулина «Почти серьезно». </a:t>
            </a:r>
            <a:endParaRPr lang="en-US" b="1" dirty="0" smtClean="0"/>
          </a:p>
          <a:p>
            <a:pPr algn="ctr"/>
            <a:r>
              <a:rPr lang="ru-RU" b="1" dirty="0" smtClean="0"/>
              <a:t>Он </a:t>
            </a:r>
            <a:r>
              <a:rPr lang="ru-RU" b="1" dirty="0"/>
              <a:t>произошел с автором во время блокады Ленинграда.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5" y="1295659"/>
            <a:ext cx="5688632" cy="48965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«Как только наступали сумерки, многие слепли и  смутно, с трудом различали границу между землей и небом… Кто-то предложил сделать отвар из сосновых игл. К сожалению, это не помогло. Лишь когда на батарею выдали бутыль рыбьего жира, и каждый принял вечером по ложке этого лекарства и получил такую же порцию утром, зрение тут же начало возвращаться».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Станция «Медицинская»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514" y="1600200"/>
            <a:ext cx="470728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800003" cy="393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1484784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Ознакомиться с </a:t>
            </a:r>
            <a:r>
              <a:rPr lang="ru-RU" sz="2400" b="1" dirty="0" smtClean="0"/>
              <a:t>водорастворимыми </a:t>
            </a:r>
            <a:r>
              <a:rPr lang="ru-RU" sz="2400" b="1" dirty="0"/>
              <a:t>витаминами.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Решить биологическую задачу</a:t>
            </a:r>
            <a:endParaRPr lang="en-US" sz="24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961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708306"/>
              </p:ext>
            </p:extLst>
          </p:nvPr>
        </p:nvGraphicFramePr>
        <p:xfrm>
          <a:off x="107504" y="80627"/>
          <a:ext cx="9036496" cy="6836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72208"/>
                <a:gridCol w="2271158"/>
                <a:gridCol w="3452970"/>
              </a:tblGrid>
              <a:tr h="1102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Витамин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Суточная потребность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(мг)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Источники витамина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Проявления авитаминоза</a:t>
                      </a:r>
                      <a:endParaRPr lang="ru-RU" sz="24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71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+mj-lt"/>
                          <a:ea typeface="Times New Roman"/>
                        </a:rPr>
                        <a:t>В</a:t>
                      </a: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1-3,5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Бери-бери - судороги</a:t>
                      </a:r>
                      <a:r>
                        <a:rPr lang="ru-RU" sz="2400" dirty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паралич конечностей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4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  <a:latin typeface="+mj-lt"/>
                          <a:ea typeface="Times New Roman"/>
                        </a:rPr>
                        <a:t>С</a:t>
                      </a:r>
                      <a:endParaRPr lang="ru-RU" sz="2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75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свежие овощи, фрукты, квашенная капуста, шиповник, черная смородина,  лимон, красная смородина, молоко, печень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_________</a:t>
                      </a:r>
                      <a:r>
                        <a:rPr lang="ru-RU" sz="2400" dirty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слабость, снижение устойчивости к инфекциям и неблагоприятным условиям окружающей среды, десны кровоточат, зубы начинают шататься и выпадают, разрушаются стенки кровеносных сосудов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1197919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семена </a:t>
            </a:r>
            <a:r>
              <a:rPr lang="ru-RU" sz="2000" dirty="0">
                <a:solidFill>
                  <a:srgbClr val="C00000"/>
                </a:solidFill>
              </a:rPr>
              <a:t>бобовых </a:t>
            </a:r>
            <a:r>
              <a:rPr lang="ru-RU" sz="2000" dirty="0" smtClean="0">
                <a:solidFill>
                  <a:srgbClr val="C00000"/>
                </a:solidFill>
              </a:rPr>
              <a:t>и злаковых растений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smtClean="0">
                <a:solidFill>
                  <a:srgbClr val="C00000"/>
                </a:solidFill>
              </a:rPr>
              <a:t>дрожжи, яичный желток, печень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85293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Цинга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514" y="1600200"/>
            <a:ext cx="470728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800003" cy="393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620688"/>
            <a:ext cx="52565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Биологическая задача:</a:t>
            </a:r>
            <a:endParaRPr lang="ru-RU" sz="2400" dirty="0"/>
          </a:p>
          <a:p>
            <a:r>
              <a:rPr lang="ru-RU" sz="2400" dirty="0"/>
              <a:t>У вашего знакомого появилась сухость губ, вертикальные трещины и рубцы на них, корочки в углах рта. Начался конъюнктивит, и стали выпадать волосы. С недостатком, какого витамина связаны данные симптомы. Как можно устранить гиповитаминоз, не прибегая к медикаментозным препаратам.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23753"/>
              </p:ext>
            </p:extLst>
          </p:nvPr>
        </p:nvGraphicFramePr>
        <p:xfrm>
          <a:off x="0" y="-49696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1440160"/>
                <a:gridCol w="2880320"/>
                <a:gridCol w="3635896"/>
              </a:tblGrid>
              <a:tr h="578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Витамин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Суточная потребность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(мг)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Источники витамина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Проявления авитаминоза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2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0,9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«Куриная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слепота»- нарушение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____________________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49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2,5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печень трески, рыбий жир желток яиц, молоко, в сливочное масло. !Подкожно на солнце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______ </a:t>
                      </a: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-кости теряют свою прочность и становятся мягкими, слабость мышц, деформация грудной клетки, позвоночника, костей черепа и конечностей, задержка прорезывания зубов и их разрушение</a:t>
                      </a:r>
                    </a:p>
                  </a:txBody>
                  <a:tcPr marL="68580" marR="68580" marT="0" marB="0"/>
                </a:tc>
              </a:tr>
              <a:tr h="884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</a:rPr>
                        <a:t>В</a:t>
                      </a: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1-3,5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Бери-бери - судороги</a:t>
                      </a:r>
                      <a:r>
                        <a:rPr lang="ru-RU" sz="1800" dirty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паралич конечностей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3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/>
                        </a:rPr>
                        <a:t>С</a:t>
                      </a: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75 мг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свежие овощи, фрукты, квашенная капуста, шиповник, черная смородина,  лимон, красная смородина, молоко, печень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_________</a:t>
                      </a:r>
                      <a:r>
                        <a:rPr lang="ru-RU" sz="1800" dirty="0">
                          <a:solidFill>
                            <a:srgbClr val="181818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слабость, снижение устойчивости к инфекциям и неблагоприятным условиям окружающей среды, десны кровоточат, зубы начинают шататься и выпадают, разрушаются стенки кровеносных сосудов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2909" y="3772490"/>
            <a:ext cx="297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семена </a:t>
            </a:r>
            <a:r>
              <a:rPr lang="ru-RU" sz="1600" dirty="0">
                <a:solidFill>
                  <a:srgbClr val="C00000"/>
                </a:solidFill>
              </a:rPr>
              <a:t>бобовых </a:t>
            </a:r>
            <a:r>
              <a:rPr lang="ru-RU" sz="1600" dirty="0" smtClean="0">
                <a:solidFill>
                  <a:srgbClr val="C00000"/>
                </a:solidFill>
              </a:rPr>
              <a:t>и злаковых растений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smtClean="0">
                <a:solidFill>
                  <a:srgbClr val="C00000"/>
                </a:solidFill>
              </a:rPr>
              <a:t>дрожжи, яичный желток, печень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4899" y="177281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Рахит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995902"/>
            <a:ext cx="1966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сумеречного зрения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692" y="764704"/>
            <a:ext cx="2915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рыбий </a:t>
            </a:r>
            <a:r>
              <a:rPr lang="ru-RU" sz="1600" dirty="0" smtClean="0">
                <a:solidFill>
                  <a:srgbClr val="C00000"/>
                </a:solidFill>
              </a:rPr>
              <a:t>жир, печень, сливочное масло, яйцо, сметана, творог, молоко, морковь, абрикосы, томаты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5171" y="4554385"/>
            <a:ext cx="92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Цинга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5338936" cy="106613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Гипервитаминоз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____________________________ - </a:t>
            </a:r>
            <a:r>
              <a:rPr lang="ru-RU" sz="2000" b="1" dirty="0" smtClean="0">
                <a:solidFill>
                  <a:srgbClr val="333333"/>
                </a:solidFill>
                <a:effectLst/>
                <a:latin typeface="Helvetica"/>
                <a:ea typeface="Times New Roman"/>
              </a:rPr>
              <a:t> 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избыточное поступление витаминов в организм.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2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5363" y="21795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Станция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«Практическая»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826" y="663012"/>
            <a:ext cx="8350387" cy="11098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Провести практическую </a:t>
            </a:r>
            <a:r>
              <a:rPr lang="ru-RU" sz="2000" b="1" dirty="0"/>
              <a:t>работу по определению витамина С.</a:t>
            </a:r>
            <a:endParaRPr lang="ru-RU" sz="2000" dirty="0"/>
          </a:p>
          <a:p>
            <a:r>
              <a:rPr lang="ru-RU" sz="2000" b="1" dirty="0" smtClean="0"/>
              <a:t>Сформулировать </a:t>
            </a:r>
            <a:r>
              <a:rPr lang="ru-RU" sz="2000" b="1" dirty="0"/>
              <a:t>условия, которые необходимо соблюдать для сохранения витаминов в </a:t>
            </a:r>
            <a:r>
              <a:rPr lang="ru-RU" sz="2000" b="1" dirty="0" smtClean="0"/>
              <a:t>продуктах </a:t>
            </a:r>
            <a:r>
              <a:rPr lang="ru-RU" sz="2000" i="1" dirty="0" smtClean="0"/>
              <a:t>(используя текст)</a:t>
            </a:r>
            <a:endParaRPr lang="ru-RU" sz="2000" i="1" dirty="0"/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256" y="1772816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Опыт 1 «Определение кислотности лимона»</a:t>
            </a:r>
          </a:p>
          <a:p>
            <a:r>
              <a:rPr lang="ru-RU" i="1" dirty="0"/>
              <a:t>Цель: выяснить </a:t>
            </a:r>
            <a:r>
              <a:rPr lang="ru-RU" i="1" dirty="0" err="1"/>
              <a:t>pH</a:t>
            </a:r>
            <a:r>
              <a:rPr lang="ru-RU" i="1" dirty="0"/>
              <a:t> (кислотность) лимона</a:t>
            </a:r>
            <a:endParaRPr lang="ru-RU" dirty="0"/>
          </a:p>
          <a:p>
            <a:r>
              <a:rPr lang="ru-RU" dirty="0"/>
              <a:t>1.Возьмите свежий лимон выдавите 1 мл сока в стакан</a:t>
            </a:r>
          </a:p>
          <a:p>
            <a:r>
              <a:rPr lang="ru-RU" dirty="0"/>
              <a:t>2. Возьмите индикатор универсальный.</a:t>
            </a:r>
          </a:p>
          <a:p>
            <a:r>
              <a:rPr lang="ru-RU" dirty="0"/>
              <a:t>3. Поместите его в стакан с соком лимона.</a:t>
            </a:r>
          </a:p>
          <a:p>
            <a:r>
              <a:rPr lang="ru-RU" dirty="0"/>
              <a:t>4. Определите среду по изменению цвета индикатора</a:t>
            </a:r>
          </a:p>
          <a:p>
            <a:r>
              <a:rPr lang="ru-RU" dirty="0"/>
              <a:t>5. Сравните со шкалой кислотности. </a:t>
            </a:r>
          </a:p>
          <a:p>
            <a:r>
              <a:rPr lang="ru-RU" dirty="0"/>
              <a:t>6. Сделайте вывод, какая среда в лимонном соке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Опыт 2 «Определение витамина С»</a:t>
            </a:r>
          </a:p>
          <a:p>
            <a:r>
              <a:rPr lang="ru-RU" i="1" dirty="0"/>
              <a:t>Цель: определить наличие витамина С в лимоне</a:t>
            </a:r>
            <a:endParaRPr lang="ru-RU" dirty="0"/>
          </a:p>
          <a:p>
            <a:r>
              <a:rPr lang="ru-RU" dirty="0"/>
              <a:t>1. Спиртовой раствор йода разведите с водой до цвета крепкого чая.</a:t>
            </a:r>
          </a:p>
          <a:p>
            <a:r>
              <a:rPr lang="ru-RU" dirty="0"/>
              <a:t>2. Добавьте в раствор крахмальный клейстер до получения синей окраски.</a:t>
            </a:r>
          </a:p>
          <a:p>
            <a:r>
              <a:rPr lang="ru-RU" dirty="0"/>
              <a:t>3. Возьмите свежий лимон и выдавите 1 мл сока, к нему по каплям добавьте клейстер. Наблюдайте за окраской. Если раствор йода (синий цвет) обесцветился – то аскорбиновой кислоты (витамина С) много, если нет – то мало.</a:t>
            </a:r>
          </a:p>
          <a:p>
            <a:r>
              <a:rPr lang="ru-RU" dirty="0"/>
              <a:t>4. Сделайте вывод.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tx2"/>
                </a:solidFill>
                <a:effectLst/>
              </a:rPr>
              <a:t>Высказывания о витаминах</a:t>
            </a:r>
            <a:r>
              <a:rPr lang="ru-RU" sz="7300" b="1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73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000" b="1" dirty="0" smtClean="0">
                <a:effectLst/>
              </a:rPr>
              <a:t>Выпишите </a:t>
            </a:r>
            <a:r>
              <a:rPr lang="ru-RU" sz="2000" b="1" dirty="0">
                <a:effectLst/>
              </a:rPr>
              <a:t>номера правильных </a:t>
            </a:r>
            <a:r>
              <a:rPr lang="ru-RU" sz="2000" b="1" dirty="0" smtClean="0">
                <a:effectLst/>
              </a:rPr>
              <a:t>ответов</a:t>
            </a:r>
            <a:r>
              <a:rPr lang="ru-RU" sz="2000" b="1" dirty="0">
                <a:solidFill>
                  <a:schemeClr val="tx2"/>
                </a:solidFill>
                <a:effectLst/>
              </a:rPr>
              <a:t/>
            </a:r>
            <a:br>
              <a:rPr lang="ru-RU" sz="2000" b="1" dirty="0">
                <a:solidFill>
                  <a:schemeClr val="tx2"/>
                </a:solidFill>
                <a:effectLst/>
              </a:rPr>
            </a:b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endParaRPr lang="ru-RU" sz="2000" dirty="0"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1.Витамины есть только в овощах и фруктах.</a:t>
            </a:r>
            <a:br>
              <a:rPr lang="ru-RU" sz="2800" dirty="0" smtClean="0"/>
            </a:br>
            <a:r>
              <a:rPr lang="ru-RU" sz="2800" dirty="0" smtClean="0"/>
              <a:t>2.Витамины содержатся как в растительной, так и в животной пище.</a:t>
            </a:r>
            <a:br>
              <a:rPr lang="ru-RU" sz="2800" dirty="0" smtClean="0"/>
            </a:br>
            <a:r>
              <a:rPr lang="ru-RU" sz="2800" dirty="0" smtClean="0"/>
              <a:t>3.Чем больше съешь витаминов, тем будешь крепче и здоровее.</a:t>
            </a:r>
            <a:br>
              <a:rPr lang="ru-RU" sz="2800" dirty="0" smtClean="0"/>
            </a:br>
            <a:r>
              <a:rPr lang="ru-RU" sz="2800" dirty="0" smtClean="0"/>
              <a:t>4. Передозировка витаминов также опасна, как и недостаток.</a:t>
            </a:r>
            <a:br>
              <a:rPr lang="ru-RU" sz="2800" dirty="0" smtClean="0"/>
            </a:br>
            <a:r>
              <a:rPr lang="ru-RU" sz="2800" dirty="0" smtClean="0"/>
              <a:t>5. В период инфекционных заболеваний нужно есть больше витамина С.</a:t>
            </a:r>
            <a:br>
              <a:rPr lang="ru-RU" sz="2800" dirty="0" smtClean="0"/>
            </a:br>
            <a:r>
              <a:rPr lang="ru-RU" sz="2800" dirty="0" smtClean="0"/>
              <a:t>6. Витамины нужно принимать только зимой и весной.</a:t>
            </a:r>
            <a:br>
              <a:rPr lang="ru-RU" sz="2800" dirty="0" smtClean="0"/>
            </a:br>
            <a:r>
              <a:rPr lang="ru-RU" sz="2800" dirty="0" smtClean="0"/>
              <a:t>7. Недостаток витаминов может привести к серьезным заболеваниям.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8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effectLst/>
              </a:rPr>
              <a:t>ПРОВЕРЬ СЕБЯ</a:t>
            </a:r>
            <a:endParaRPr lang="ru-RU" sz="66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3140968"/>
            <a:ext cx="8291264" cy="29851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0 ошибок</a:t>
            </a:r>
            <a:r>
              <a:rPr lang="ru-RU" dirty="0" smtClean="0"/>
              <a:t> – вы </a:t>
            </a:r>
            <a:r>
              <a:rPr lang="ru-RU" b="1" dirty="0" smtClean="0">
                <a:solidFill>
                  <a:srgbClr val="C00000"/>
                </a:solidFill>
              </a:rPr>
              <a:t>отлично</a:t>
            </a:r>
            <a:r>
              <a:rPr lang="ru-RU" dirty="0" smtClean="0"/>
              <a:t> справились с заданием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 ошибка </a:t>
            </a:r>
            <a:r>
              <a:rPr lang="ru-RU" dirty="0" smtClean="0"/>
              <a:t>– вы </a:t>
            </a:r>
            <a:r>
              <a:rPr lang="ru-RU" dirty="0"/>
              <a:t>неплохо справились с заданиями, но нужно быть </a:t>
            </a:r>
            <a:r>
              <a:rPr lang="ru-RU" dirty="0" smtClean="0"/>
              <a:t>внимательнее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2 </a:t>
            </a:r>
            <a:r>
              <a:rPr lang="ru-RU" dirty="0">
                <a:solidFill>
                  <a:srgbClr val="C00000"/>
                </a:solidFill>
              </a:rPr>
              <a:t>ошибки </a:t>
            </a:r>
            <a:r>
              <a:rPr lang="ru-RU" dirty="0" smtClean="0"/>
              <a:t>– вам </a:t>
            </a:r>
            <a:r>
              <a:rPr lang="ru-RU" dirty="0"/>
              <a:t>необходимо еще раз поработать с материалом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3888432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2,4,5,7</a:t>
            </a:r>
            <a:endParaRPr lang="ru-RU" sz="6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586410"/>
          </a:xfrm>
        </p:spPr>
        <p:txBody>
          <a:bodyPr>
            <a:normAutofit/>
          </a:bodyPr>
          <a:lstStyle/>
          <a:p>
            <a:pPr algn="l" fontAlgn="base"/>
            <a:r>
              <a:rPr lang="ru-RU" dirty="0"/>
              <a:t>В овощах и фруктах есть.</a:t>
            </a:r>
            <a:br>
              <a:rPr lang="ru-RU" dirty="0"/>
            </a:br>
            <a:r>
              <a:rPr lang="ru-RU" dirty="0"/>
              <a:t>Детям нужно ежедневно есть.</a:t>
            </a:r>
            <a:br>
              <a:rPr lang="ru-RU" dirty="0"/>
            </a:br>
            <a:r>
              <a:rPr lang="ru-RU" dirty="0"/>
              <a:t>Есть ещё таблетки</a:t>
            </a:r>
            <a:br>
              <a:rPr lang="ru-RU" dirty="0"/>
            </a:br>
            <a:r>
              <a:rPr lang="ru-RU" dirty="0"/>
              <a:t>С похожим вкусом на конфетки</a:t>
            </a:r>
          </a:p>
        </p:txBody>
      </p:sp>
    </p:spTree>
    <p:extLst>
      <p:ext uri="{BB962C8B-B14F-4D97-AF65-F5344CB8AC3E}">
        <p14:creationId xmlns:p14="http://schemas.microsoft.com/office/powerpoint/2010/main" val="29189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3" y="1686083"/>
            <a:ext cx="8791463" cy="469524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3" y="1754313"/>
            <a:ext cx="9127169" cy="48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3968" y="-6416"/>
            <a:ext cx="50242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ЛЕСТНИЦА УСПЕХА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0" y="2794476"/>
            <a:ext cx="2242763" cy="28283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6306" y="958779"/>
            <a:ext cx="914400" cy="479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6306" y="291975"/>
            <a:ext cx="914400" cy="491556"/>
          </a:xfrm>
          <a:prstGeom prst="rect">
            <a:avLst/>
          </a:prstGeom>
          <a:solidFill>
            <a:srgbClr val="92D050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6306" y="1602648"/>
            <a:ext cx="914400" cy="483904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63611" y="325463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НАСТРОЕНИЕ ОТЛИЧНОЕ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63611" y="995461"/>
            <a:ext cx="294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НАСТРОЕНИЕ ХОРОШЕЕ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640144"/>
            <a:ext cx="24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НЕ ПОНРАВИЛСЯ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21935" y="2148145"/>
            <a:ext cx="221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РАБОТАТЬ НА УРОКЕ </a:t>
            </a:r>
          </a:p>
          <a:p>
            <a:r>
              <a:rPr lang="ru-RU" dirty="0" smtClean="0"/>
              <a:t>БЫЛО ИНТЕРЕСНО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63610" y="1653243"/>
            <a:ext cx="386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НАСТРОЕНИЕ УДОВЛЕТВОРИТЕЛЬНОЕ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27344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/>
              </a:rPr>
              <a:t>Д/З</a:t>
            </a:r>
            <a:endParaRPr lang="ru-RU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245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</a:rPr>
              <a:t>параграф 45, прочитать</a:t>
            </a:r>
          </a:p>
          <a:p>
            <a:pPr marL="514350" indent="-514350">
              <a:buAutoNum type="arabicPeriod"/>
            </a:pPr>
            <a:r>
              <a:rPr lang="ru-RU" sz="3600" b="1" dirty="0" smtClean="0"/>
              <a:t>Составить свой рацион питания (на один день)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7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/>
          <a:lstStyle/>
          <a:p>
            <a:r>
              <a:rPr lang="ru-RU" dirty="0" smtClean="0"/>
              <a:t>Тема урока: ВИТАМИНЫ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596" y="476672"/>
            <a:ext cx="7239000" cy="1143000"/>
          </a:xfrm>
        </p:spPr>
        <p:txBody>
          <a:bodyPr/>
          <a:lstStyle/>
          <a:p>
            <a:r>
              <a:rPr lang="ru-RU" sz="6600" dirty="0" smtClean="0">
                <a:solidFill>
                  <a:schemeClr val="tx2"/>
                </a:solidFill>
                <a:effectLst/>
              </a:rPr>
              <a:t>Этапы работы</a:t>
            </a:r>
            <a:endParaRPr lang="ru-RU" sz="66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891" y="2204864"/>
            <a:ext cx="74676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Прочтите текст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Выделите нужную для вас информацию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Выполните задание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Выступление групп (2-3 мин)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527195"/>
            <a:ext cx="87129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Станция «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Терминологическая»</a:t>
            </a:r>
          </a:p>
          <a:p>
            <a:pPr lvl="0"/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предложенный 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и </a:t>
            </a: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термина </a:t>
            </a: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«Витамины».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авитаминоз и гиповитаминоз</a:t>
            </a: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Кто и как открыл витамины.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44295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1925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Витамины </a:t>
            </a:r>
            <a:r>
              <a:rPr lang="ru-RU" dirty="0" smtClean="0"/>
              <a:t>– 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3528" y="2420889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Гиповитаминоз</a:t>
            </a:r>
            <a:r>
              <a:rPr lang="ru-RU" dirty="0" smtClean="0"/>
              <a:t> –                        недостаточность витамина.</a:t>
            </a:r>
          </a:p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419872" y="2420888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частичная</a:t>
            </a:r>
            <a:r>
              <a:rPr lang="ru-RU" dirty="0" smtClean="0"/>
              <a:t>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43808" y="548680"/>
            <a:ext cx="612068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это </a:t>
            </a:r>
            <a:r>
              <a:rPr lang="ru-RU" dirty="0" smtClean="0">
                <a:solidFill>
                  <a:srgbClr val="C00000"/>
                </a:solidFill>
              </a:rPr>
              <a:t>биологически активные вещества необходимые для регуляции обмена веществ и нормального течения процессов жизнедеятельности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75928" y="4077072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Авитаминоз</a:t>
            </a:r>
            <a:r>
              <a:rPr lang="ru-RU" dirty="0"/>
              <a:t> </a:t>
            </a:r>
            <a:r>
              <a:rPr lang="ru-RU" dirty="0" smtClean="0"/>
              <a:t>–                                         какого-либо </a:t>
            </a:r>
            <a:r>
              <a:rPr lang="ru-RU" dirty="0"/>
              <a:t>витамина.</a:t>
            </a:r>
          </a:p>
          <a:p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03848" y="4094610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полное отсутствие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00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852936"/>
            <a:ext cx="3549080" cy="22231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Николай Иванович Лунин</a:t>
            </a:r>
            <a:br>
              <a:rPr lang="ru-RU" sz="3200" b="1" dirty="0" smtClean="0"/>
            </a:br>
            <a:r>
              <a:rPr lang="ru-RU" sz="3200" b="1" dirty="0" smtClean="0"/>
              <a:t>(1854-1937)</a:t>
            </a:r>
            <a:br>
              <a:rPr lang="ru-RU" sz="3200" b="1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 доктор медицины, российский и советский педиатр, автор учения о витаминах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4" y="116632"/>
            <a:ext cx="4570362" cy="66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904584"/>
            <a:ext cx="392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ЖИРОРАСТВОРИМЫЕ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937825"/>
            <a:ext cx="386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ВОДОРАСТВОРИМЫЕ</a:t>
            </a:r>
            <a:endParaRPr lang="ru-RU" sz="3200" dirty="0"/>
          </a:p>
        </p:txBody>
      </p:sp>
      <p:cxnSp>
        <p:nvCxnSpPr>
          <p:cNvPr id="14" name="Line 6"/>
          <p:cNvCxnSpPr>
            <a:cxnSpLocks noChangeShapeType="1"/>
          </p:cNvCxnSpPr>
          <p:nvPr/>
        </p:nvCxnSpPr>
        <p:spPr bwMode="auto">
          <a:xfrm>
            <a:off x="5831799" y="1340768"/>
            <a:ext cx="964565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6"/>
          <p:cNvCxnSpPr>
            <a:cxnSpLocks noChangeShapeType="1"/>
          </p:cNvCxnSpPr>
          <p:nvPr/>
        </p:nvCxnSpPr>
        <p:spPr bwMode="auto">
          <a:xfrm flipH="1">
            <a:off x="2123728" y="1340768"/>
            <a:ext cx="1181100" cy="3371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57652" y="2708920"/>
            <a:ext cx="185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А, </a:t>
            </a:r>
            <a:r>
              <a:rPr lang="en-US" sz="3600" dirty="0" smtClean="0">
                <a:solidFill>
                  <a:srgbClr val="C00000"/>
                </a:solidFill>
              </a:rPr>
              <a:t>D</a:t>
            </a:r>
            <a:r>
              <a:rPr lang="ru-RU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smtClean="0">
                <a:solidFill>
                  <a:srgbClr val="C00000"/>
                </a:solidFill>
              </a:rPr>
              <a:t>E</a:t>
            </a:r>
            <a:r>
              <a:rPr lang="ru-RU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smtClean="0">
                <a:solidFill>
                  <a:srgbClr val="C00000"/>
                </a:solidFill>
              </a:rPr>
              <a:t>K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0330" y="2719745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В1, В2, В3, В12, С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Станция «Познавательная»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087" y="5170839"/>
            <a:ext cx="43204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8183" y="1340768"/>
            <a:ext cx="879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Ознакомиться с жирорастворимыми витаминами.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Проанализировать эпизод из </a:t>
            </a:r>
            <a:r>
              <a:rPr lang="ru-RU" b="1" dirty="0"/>
              <a:t>книги Ю. Никулина «Почти серьезно». </a:t>
            </a:r>
            <a:endParaRPr lang="en-US" b="1" dirty="0" smtClean="0"/>
          </a:p>
          <a:p>
            <a:pPr algn="ctr"/>
            <a:endParaRPr lang="ru-RU" b="1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28800"/>
            <a:ext cx="5688632" cy="489654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https://newsroom.su/wp-content/uploads/2021/02/%D0%9D%D0%B0%D0%B7%D0%B2%D0%B0%D0%BD%D1%8B-%D0%BD%D0%B5%D0%BE%D0%B1%D1%8B%D1%87%D0%BD%D1%8B%D0%B5-%D1%81%D0%B8%D0%BC%D0%BF%D1%82%D0%BE%D0%BC%D1%8B-%D0%B4%D0%B5%D1%84%D0%B8%D1%86%D0%B8%D1%82%D0%B0-%D0%B2%D0%B8%D1%82%D0%B0%D0%BC%D0%B8%D0%BD%D0%B0-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r="23387"/>
          <a:stretch/>
        </p:blipFill>
        <p:spPr bwMode="auto">
          <a:xfrm>
            <a:off x="180274" y="2348880"/>
            <a:ext cx="3587262" cy="39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8087" y="4509120"/>
            <a:ext cx="432048" cy="657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25297" y="4441398"/>
            <a:ext cx="6976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828</Words>
  <Application>Microsoft Office PowerPoint</Application>
  <PresentationFormat>Экран (4:3)</PresentationFormat>
  <Paragraphs>150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ДА-НЕТ</vt:lpstr>
      <vt:lpstr>В овощах и фруктах есть. Детям нужно ежедневно есть. Есть ещё таблетки С похожим вкусом на конфетки</vt:lpstr>
      <vt:lpstr>Тема урока: ВИТАМИНЫ</vt:lpstr>
      <vt:lpstr>Этапы работы</vt:lpstr>
      <vt:lpstr>Презентация PowerPoint</vt:lpstr>
      <vt:lpstr>Презентация PowerPoint</vt:lpstr>
      <vt:lpstr>Николай Иванович Лунин (1854-1937)    доктор медицины, российский и советский педиатр, автор учения о витаминах </vt:lpstr>
      <vt:lpstr>ВИТАМИНЫ</vt:lpstr>
      <vt:lpstr>Станция «Познавательная» </vt:lpstr>
      <vt:lpstr>Презентация PowerPoint</vt:lpstr>
      <vt:lpstr>Презентация PowerPoint</vt:lpstr>
      <vt:lpstr>Станция «Медицинская»</vt:lpstr>
      <vt:lpstr>Презентация PowerPoint</vt:lpstr>
      <vt:lpstr>Презентация PowerPoint</vt:lpstr>
      <vt:lpstr>Презентация PowerPoint</vt:lpstr>
      <vt:lpstr>Гипервитаминоз</vt:lpstr>
      <vt:lpstr>Презентация PowerPoint</vt:lpstr>
      <vt:lpstr> Высказывания о витаминах Выпишите номера правильных ответов    </vt:lpstr>
      <vt:lpstr>ПРОВЕРЬ СЕБЯ</vt:lpstr>
      <vt:lpstr>Презентация PowerPoint</vt:lpstr>
      <vt:lpstr>Д/З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Городского проекта онлайн Квест ​"Защитим планету сообща"</dc:title>
  <dc:creator>User</dc:creator>
  <cp:lastModifiedBy>Пользователь Windows</cp:lastModifiedBy>
  <cp:revision>83</cp:revision>
  <dcterms:created xsi:type="dcterms:W3CDTF">2017-02-26T10:03:09Z</dcterms:created>
  <dcterms:modified xsi:type="dcterms:W3CDTF">2023-11-03T13:35:50Z</dcterms:modified>
</cp:coreProperties>
</file>